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66" r:id="rId3"/>
    <p:sldId id="265" r:id="rId4"/>
    <p:sldId id="257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6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97EA-0970-4F63-B015-E495619045EC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9023-541D-4957-A8B8-9833E60CE3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資料來源：維基百科</a:t>
            </a:r>
            <a:endParaRPr lang="en-US" altLang="zh-TW" dirty="0" smtClean="0"/>
          </a:p>
          <a:p>
            <a:r>
              <a:rPr lang="zh-TW" altLang="en-US" dirty="0" smtClean="0"/>
              <a:t>英國皇家海軍的外科醫生詹姆士</a:t>
            </a:r>
            <a:r>
              <a:rPr lang="en-US" altLang="zh-TW" dirty="0" smtClean="0"/>
              <a:t>·</a:t>
            </a:r>
            <a:r>
              <a:rPr lang="zh-TW" altLang="en-US" dirty="0" smtClean="0"/>
              <a:t>林德。壞血病對偏遠水手與士兵這類不易食用新鮮蔬果的人是很常見的。在</a:t>
            </a:r>
            <a:r>
              <a:rPr lang="en-US" altLang="zh-TW" dirty="0" smtClean="0"/>
              <a:t>1747</a:t>
            </a:r>
            <a:r>
              <a:rPr lang="zh-TW" altLang="en-US" dirty="0" smtClean="0"/>
              <a:t>年林德在船上做了這個實驗，出現壞血病的船員，大家都吃完全相同的食物，唯一不同的藥物是當時傳說可以治療壞血病的藥方。有些病人每天吃兩個橘子和一個檸檬，其他的人喝蘋果酒、稀硫酸、醋、海水。而實驗的結論是吃柑橘水果的兩人好轉，其它人病情依然。後來林德在</a:t>
            </a:r>
            <a:r>
              <a:rPr lang="en-US" altLang="zh-TW" dirty="0" smtClean="0"/>
              <a:t>1753</a:t>
            </a:r>
            <a:r>
              <a:rPr lang="zh-TW" altLang="en-US" dirty="0" smtClean="0"/>
              <a:t>年出版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壞血病大全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之中發表了他的實驗。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9023-541D-4957-A8B8-9833E60CE37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3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22C81F-1D61-4A00-B5BD-0FAEFF6AA54A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AFB729E-BE34-405E-8BCB-E59E8B737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ames_lin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zh.wikipedia.org/wiki/1941%E5%B9%B4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e/e7/L-Ascorbic_aci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371600"/>
            <a:ext cx="9144000" cy="23622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09600" y="2554287"/>
            <a:ext cx="7620000" cy="874713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Isotonix</a:t>
            </a:r>
            <a:r>
              <a:rPr lang="en-US" baseline="3000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Vitamin C</a:t>
            </a:r>
            <a:endParaRPr lang="en-US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304800" y="1600200"/>
            <a:ext cx="7696200" cy="95012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ln>
                  <a:noFill/>
                </a:ln>
                <a:solidFill>
                  <a:schemeClr val="bg2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ln>
                  <a:noFill/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愛尚它</a:t>
            </a:r>
            <a:r>
              <a:rPr lang="en-US" altLang="zh-TW" sz="5400" b="1" baseline="30000" dirty="0">
                <a:ln>
                  <a:noFill/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lang="zh-TW" altLang="en-US" sz="5400" b="1" dirty="0" smtClean="0">
                <a:ln>
                  <a:noFill/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sz="5400" b="1" dirty="0" smtClean="0">
                <a:ln>
                  <a:noFill/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5400" b="1" dirty="0" smtClean="0">
                <a:ln>
                  <a:noFill/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粉末</a:t>
            </a:r>
            <a:endParaRPr lang="en-US" sz="5400" b="1" dirty="0">
              <a:ln>
                <a:noFill/>
              </a:ln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38200" y="6019800"/>
            <a:ext cx="6400800" cy="609641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2013 </a:t>
            </a:r>
            <a:r>
              <a:rPr lang="zh-CN" altLang="en-US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美安臺灣公司版權所有</a:t>
            </a:r>
            <a:endParaRPr lang="en-US" altLang="zh-CN" sz="20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zh-TW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7/77/James_lind.jpg/220px-James_lin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40000" contrast="-30000"/>
          </a:blip>
          <a:srcRect/>
          <a:stretch>
            <a:fillRect/>
          </a:stretch>
        </p:blipFill>
        <p:spPr bwMode="auto">
          <a:xfrm>
            <a:off x="5791200" y="3124200"/>
            <a:ext cx="2306294" cy="29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 bwMode="auto">
          <a:xfrm>
            <a:off x="685800" y="1066800"/>
            <a:ext cx="6748464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buNone/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hlinkClick r:id="rId5" tooltip="1941年"/>
              </a:rPr>
              <a:t>1534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hlinkClick r:id="rId5" tooltip="1941年"/>
              </a:rPr>
              <a:t>年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hlinkClick r:id="rId5" tooltip="1941年"/>
            </a:endParaRPr>
          </a:p>
          <a:p>
            <a:pPr marL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法國探險家傑克．卡迪耶 </a:t>
            </a:r>
            <a:r>
              <a:rPr lang="en-US" altLang="zh-TW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(Jacques Cartier)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在聖羅倫斯河率領遠征隊執行任務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，開始</a:t>
            </a:r>
            <a:r>
              <a:rPr lang="zh-TW" altLang="en-US" sz="3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使用松樹皮和松針煮茶飲用後，幫助身體維持健康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>
              <a:buNone/>
            </a:pPr>
            <a:endParaRPr lang="en-US" altLang="zh-TW" sz="3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hlinkClick r:id="rId5" tooltip="1941年"/>
            </a:endParaRPr>
          </a:p>
          <a:p>
            <a:pPr>
              <a:buNone/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hlinkClick r:id="rId5" tooltip="1941年"/>
              </a:rPr>
              <a:t>1747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hlinkClick r:id="rId5" tooltip="1941年"/>
              </a:rPr>
              <a:t>年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hlinkClick r:id="rId5" tooltip="1941年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英國皇家海軍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外科醫生林德醫生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(Dr.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James Lind)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確認出水果內有物質可預防壞血病。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  <a:hlinkClick r:id="rId5" tooltip="1941年"/>
              </a:rPr>
              <a:t>1937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hlinkClick r:id="rId5" tooltip="1941年"/>
              </a:rPr>
              <a:t>年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  <a:hlinkClick r:id="rId5" tooltip="1941年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聖捷爾吉在因為研究維生素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 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而獲得諾貝爾生物化學獎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3594100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4800" y="34391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維生素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的發現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6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0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7199" y="2667000"/>
            <a:ext cx="8120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rgbClr val="000000"/>
                </a:solidFill>
              </a:rPr>
              <a:t>維生素C主要參與人體內膠原的合成，其化學名稱是抗壞血酸，源自壞血症的拉丁名</a:t>
            </a:r>
            <a:r>
              <a:rPr lang="la-Latn" altLang="zh-TW" sz="2800" dirty="0">
                <a:solidFill>
                  <a:srgbClr val="000000"/>
                </a:solidFill>
              </a:rPr>
              <a:t>scorbutus</a:t>
            </a:r>
            <a:r>
              <a:rPr lang="zh-TW" altLang="zh-TW" sz="2800" dirty="0" smtClean="0">
                <a:solidFill>
                  <a:srgbClr val="000000"/>
                </a:solidFill>
              </a:rPr>
              <a:t>。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endParaRPr lang="en-US" altLang="zh-TW" sz="2800" dirty="0">
              <a:solidFill>
                <a:srgbClr val="000000"/>
              </a:solidFill>
            </a:endParaRPr>
          </a:p>
          <a:p>
            <a:r>
              <a:rPr lang="zh-TW" altLang="zh-TW" sz="2800" dirty="0" smtClean="0">
                <a:solidFill>
                  <a:srgbClr val="000000"/>
                </a:solidFill>
              </a:rPr>
              <a:t>壞</a:t>
            </a:r>
            <a:r>
              <a:rPr lang="zh-TW" altLang="zh-TW" sz="2800" dirty="0">
                <a:solidFill>
                  <a:srgbClr val="000000"/>
                </a:solidFill>
              </a:rPr>
              <a:t>血症的主要癥狀是皮膚、牙齦以及黏膜上的出血點</a:t>
            </a:r>
            <a:r>
              <a:rPr lang="zh-TW" altLang="zh-TW" sz="2800" dirty="0" smtClean="0">
                <a:solidFill>
                  <a:srgbClr val="000000"/>
                </a:solidFill>
              </a:rPr>
              <a:t>。在</a:t>
            </a:r>
            <a:r>
              <a:rPr lang="zh-TW" altLang="zh-TW" sz="2800" dirty="0">
                <a:solidFill>
                  <a:srgbClr val="000000"/>
                </a:solidFill>
              </a:rPr>
              <a:t>疾病的進展期常有化膿性損傷和牙齒脫落等癥狀。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5299" y="427760"/>
            <a:ext cx="278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</a:rPr>
              <a:t>維生素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File:L-Ascorbic aci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952750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4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04800"/>
            <a:ext cx="8458200" cy="139903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/>
              </a:rPr>
              <a:t>愛尚它</a:t>
            </a:r>
            <a:r>
              <a:rPr lang="en-US" sz="4000" b="1" baseline="30000" dirty="0">
                <a:effectLst/>
              </a:rPr>
              <a:t>®</a:t>
            </a:r>
            <a:r>
              <a:rPr lang="zh-TW" altLang="en-US" sz="4000" b="1" dirty="0">
                <a:effectLst/>
              </a:rPr>
              <a:t>維生素</a:t>
            </a:r>
            <a:r>
              <a:rPr lang="en-US" sz="4000" b="1" dirty="0">
                <a:effectLst/>
              </a:rPr>
              <a:t>C</a:t>
            </a:r>
            <a:r>
              <a:rPr lang="zh-TW" altLang="en-US" sz="4000" b="1" dirty="0">
                <a:effectLst/>
              </a:rPr>
              <a:t>粉末有何獨特之處？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172200" cy="3276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愛尚它</a:t>
            </a:r>
            <a:r>
              <a:rPr lang="en-US" sz="2800" baseline="30000" dirty="0">
                <a:solidFill>
                  <a:srgbClr val="000000"/>
                </a:solidFill>
              </a:rPr>
              <a:t>®</a:t>
            </a:r>
            <a:r>
              <a:rPr lang="zh-TW" altLang="en-US" sz="2800" dirty="0">
                <a:solidFill>
                  <a:srgbClr val="000000"/>
                </a:solidFill>
              </a:rPr>
              <a:t>維生素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zh-TW" altLang="en-US" sz="2800" dirty="0">
                <a:solidFill>
                  <a:srgbClr val="000000"/>
                </a:solidFill>
              </a:rPr>
              <a:t>粉末與其他產品不同之處</a:t>
            </a:r>
            <a:r>
              <a:rPr lang="zh-TW" altLang="en-US" sz="2800" dirty="0" smtClean="0">
                <a:solidFill>
                  <a:srgbClr val="000000"/>
                </a:solidFill>
              </a:rPr>
              <a:t>，在於愛</a:t>
            </a:r>
            <a:r>
              <a:rPr lang="zh-TW" altLang="en-US" sz="2800" dirty="0">
                <a:solidFill>
                  <a:srgbClr val="000000"/>
                </a:solidFill>
              </a:rPr>
              <a:t>尚它</a:t>
            </a:r>
            <a:r>
              <a:rPr lang="en-US" altLang="zh-TW" sz="2800" baseline="30000" dirty="0">
                <a:solidFill>
                  <a:srgbClr val="000000"/>
                </a:solidFill>
              </a:rPr>
              <a:t>®</a:t>
            </a:r>
            <a:r>
              <a:rPr lang="zh-TW" altLang="en-US" sz="2800" dirty="0">
                <a:solidFill>
                  <a:srgbClr val="000000"/>
                </a:solidFill>
              </a:rPr>
              <a:t>膳食營養補充品是以等滲透溶液方式傳輸</a:t>
            </a:r>
            <a:r>
              <a:rPr lang="zh-TW" altLang="en-US" sz="2800" dirty="0" smtClean="0">
                <a:solidFill>
                  <a:srgbClr val="000000"/>
                </a:solidFill>
              </a:rPr>
              <a:t>，讓</a:t>
            </a:r>
            <a:r>
              <a:rPr lang="zh-TW" altLang="en-US" sz="2800" dirty="0">
                <a:solidFill>
                  <a:srgbClr val="000000"/>
                </a:solidFill>
              </a:rPr>
              <a:t>營養價值不易流失，有效率的獲得營養素。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c2.jpg"/>
          <p:cNvPicPr>
            <a:picLocks noChangeAspect="1"/>
          </p:cNvPicPr>
          <p:nvPr/>
        </p:nvPicPr>
        <p:blipFill>
          <a:blip r:embed="rId2" cstate="print"/>
          <a:srcRect t="8186" r="17059" b="7905"/>
          <a:stretch>
            <a:fillRect/>
          </a:stretch>
        </p:blipFill>
        <p:spPr>
          <a:xfrm flipH="1">
            <a:off x="5486400" y="4399612"/>
            <a:ext cx="3657600" cy="245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主要成</a:t>
            </a:r>
            <a:r>
              <a:rPr lang="zh-TW" altLang="en-US" b="1" dirty="0" smtClean="0">
                <a:effectLst/>
              </a:rPr>
              <a:t>分</a:t>
            </a:r>
            <a:r>
              <a:rPr lang="en-US" altLang="zh-TW" b="1" dirty="0" smtClean="0">
                <a:effectLst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>
                <a:solidFill>
                  <a:srgbClr val="000000"/>
                </a:solidFill>
              </a:rPr>
              <a:t>維生素</a:t>
            </a:r>
            <a:r>
              <a:rPr lang="en-US" sz="4000" b="1" dirty="0">
                <a:solidFill>
                  <a:srgbClr val="000000"/>
                </a:solidFill>
              </a:rPr>
              <a:t>C</a:t>
            </a:r>
            <a:r>
              <a:rPr lang="en-US" sz="4000" dirty="0" smtClean="0">
                <a:solidFill>
                  <a:srgbClr val="000000"/>
                </a:solidFill>
              </a:rPr>
              <a:t> (</a:t>
            </a:r>
            <a:r>
              <a:rPr lang="zh-TW" altLang="en-US" sz="4000" dirty="0">
                <a:solidFill>
                  <a:srgbClr val="000000"/>
                </a:solidFill>
              </a:rPr>
              <a:t>抗壞血酸</a:t>
            </a:r>
            <a:r>
              <a:rPr lang="en-US" sz="4000" dirty="0">
                <a:solidFill>
                  <a:srgbClr val="000000"/>
                </a:solidFill>
              </a:rPr>
              <a:t>):150 </a:t>
            </a:r>
            <a:r>
              <a:rPr lang="en-US" sz="4000" dirty="0" smtClean="0">
                <a:solidFill>
                  <a:srgbClr val="000000"/>
                </a:solidFill>
              </a:rPr>
              <a:t>mg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人體中最重要的水溶性維生素</a:t>
            </a: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具抗氧化作用。</a:t>
            </a: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促進膠原蛋白的形成，有助於傷口癒合。</a:t>
            </a: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增進體內結締組織。骨骼及牙齒的生長。</a:t>
            </a: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有助於維持細胞排列的緊密性。</a:t>
            </a: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促進鐵的吸收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rola.jpg"/>
          <p:cNvPicPr>
            <a:picLocks noChangeAspect="1"/>
          </p:cNvPicPr>
          <p:nvPr/>
        </p:nvPicPr>
        <p:blipFill>
          <a:blip r:embed="rId2" cstate="print"/>
          <a:srcRect t="25134" b="24064"/>
          <a:stretch>
            <a:fillRect/>
          </a:stretch>
        </p:blipFill>
        <p:spPr>
          <a:xfrm>
            <a:off x="5867400" y="4953000"/>
            <a:ext cx="3043989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主要成分</a:t>
            </a:r>
            <a:r>
              <a:rPr lang="en-US" altLang="zh-TW" b="1" dirty="0">
                <a:effectLst/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392"/>
            <a:ext cx="8229600" cy="4854608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>
                <a:solidFill>
                  <a:srgbClr val="000000"/>
                </a:solidFill>
              </a:rPr>
              <a:t>西印度櫻桃萃取物</a:t>
            </a:r>
            <a:r>
              <a:rPr lang="en-US" altLang="zh-TW" sz="4000" b="1" dirty="0">
                <a:solidFill>
                  <a:srgbClr val="000000"/>
                </a:solidFill>
              </a:rPr>
              <a:t>:</a:t>
            </a:r>
            <a:r>
              <a:rPr lang="en-US" altLang="zh-TW" sz="4000" dirty="0">
                <a:solidFill>
                  <a:srgbClr val="000000"/>
                </a:solidFill>
              </a:rPr>
              <a:t>1,400 mg </a:t>
            </a:r>
            <a:endParaRPr lang="en-US" sz="40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1100" dirty="0" smtClean="0"/>
          </a:p>
          <a:p>
            <a:r>
              <a:rPr lang="zh-TW" altLang="en-US" dirty="0">
                <a:solidFill>
                  <a:srgbClr val="000000"/>
                </a:solidFill>
              </a:rPr>
              <a:t>富含維生素</a:t>
            </a:r>
            <a:r>
              <a:rPr lang="en-US" altLang="zh-TW" dirty="0">
                <a:solidFill>
                  <a:srgbClr val="000000"/>
                </a:solidFill>
              </a:rPr>
              <a:t>C</a:t>
            </a:r>
            <a:r>
              <a:rPr lang="zh-TW" altLang="en-US" dirty="0">
                <a:solidFill>
                  <a:srgbClr val="000000"/>
                </a:solidFill>
              </a:rPr>
              <a:t>聞名 </a:t>
            </a:r>
            <a:r>
              <a:rPr lang="en-US" altLang="zh-TW" dirty="0">
                <a:solidFill>
                  <a:srgbClr val="000000"/>
                </a:solidFill>
              </a:rPr>
              <a:t>(25%)</a:t>
            </a:r>
          </a:p>
          <a:p>
            <a:r>
              <a:rPr lang="zh-TW" altLang="en-US" dirty="0">
                <a:solidFill>
                  <a:srgbClr val="000000"/>
                </a:solidFill>
              </a:rPr>
              <a:t>但同時也含有生物類黃酮、鈣質、</a:t>
            </a:r>
            <a:r>
              <a:rPr lang="en-US" altLang="zh-TW" dirty="0">
                <a:solidFill>
                  <a:srgbClr val="000000"/>
                </a:solidFill>
              </a:rPr>
              <a:t>β-</a:t>
            </a:r>
            <a:r>
              <a:rPr lang="zh-TW" altLang="en-US" dirty="0">
                <a:solidFill>
                  <a:srgbClr val="000000"/>
                </a:solidFill>
              </a:rPr>
              <a:t>胡蘿蔔素、維生素</a:t>
            </a:r>
            <a:r>
              <a:rPr lang="en-US" altLang="zh-TW" dirty="0">
                <a:solidFill>
                  <a:srgbClr val="000000"/>
                </a:solidFill>
              </a:rPr>
              <a:t>B1</a:t>
            </a:r>
            <a:r>
              <a:rPr lang="zh-TW" altLang="en-US" dirty="0">
                <a:solidFill>
                  <a:srgbClr val="000000"/>
                </a:solidFill>
              </a:rPr>
              <a:t>和維生素</a:t>
            </a:r>
            <a:r>
              <a:rPr lang="en-US" altLang="zh-TW" dirty="0">
                <a:solidFill>
                  <a:srgbClr val="000000"/>
                </a:solidFill>
              </a:rPr>
              <a:t>B2</a:t>
            </a:r>
          </a:p>
          <a:p>
            <a:r>
              <a:rPr lang="zh-TW" altLang="en-US" dirty="0">
                <a:solidFill>
                  <a:srgbClr val="000000"/>
                </a:solidFill>
              </a:rPr>
              <a:t>有助於維持皮膚的健康。</a:t>
            </a:r>
          </a:p>
          <a:p>
            <a:pPr marL="64008" indent="0">
              <a:buNone/>
            </a:pPr>
            <a:endParaRPr lang="en-US" dirty="0" smtClean="0"/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effectLst/>
              </a:rPr>
              <a:t>愛</a:t>
            </a:r>
            <a:r>
              <a:rPr lang="zh-TW" altLang="en-US" b="1" dirty="0">
                <a:effectLst/>
              </a:rPr>
              <a:t>尚它</a:t>
            </a:r>
            <a:r>
              <a:rPr lang="en-US" b="1" baseline="30000" dirty="0">
                <a:effectLst/>
              </a:rPr>
              <a:t>®</a:t>
            </a:r>
            <a:r>
              <a:rPr lang="zh-TW" altLang="en-US" b="1" dirty="0">
                <a:effectLst/>
              </a:rPr>
              <a:t>維生素</a:t>
            </a:r>
            <a:r>
              <a:rPr lang="en-US" b="1" dirty="0">
                <a:effectLst/>
              </a:rPr>
              <a:t>C</a:t>
            </a:r>
            <a:r>
              <a:rPr lang="zh-TW" altLang="en-US" b="1" dirty="0">
                <a:effectLst/>
              </a:rPr>
              <a:t>粉末的常見問題：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zh-TW" altLang="en-US" b="1" dirty="0">
                <a:solidFill>
                  <a:srgbClr val="000000"/>
                </a:solidFill>
              </a:rPr>
              <a:t>誰需要補充愛尚它</a:t>
            </a:r>
            <a:r>
              <a:rPr lang="en-US" b="1" baseline="30000" dirty="0">
                <a:solidFill>
                  <a:srgbClr val="000000"/>
                </a:solidFill>
              </a:rPr>
              <a:t>®</a:t>
            </a:r>
            <a:r>
              <a:rPr lang="zh-TW" altLang="en-US" b="1" dirty="0">
                <a:solidFill>
                  <a:srgbClr val="000000"/>
                </a:solidFill>
              </a:rPr>
              <a:t>維生素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zh-TW" altLang="en-US" b="1" dirty="0">
                <a:solidFill>
                  <a:srgbClr val="000000"/>
                </a:solidFill>
              </a:rPr>
              <a:t>粉末？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基本上每個超過</a:t>
            </a:r>
            <a:r>
              <a:rPr lang="en-US" sz="2800" b="1" dirty="0">
                <a:solidFill>
                  <a:schemeClr val="accent2"/>
                </a:solidFill>
              </a:rPr>
              <a:t>18</a:t>
            </a:r>
            <a:r>
              <a:rPr lang="zh-TW" altLang="en-US" sz="2800" b="1" dirty="0">
                <a:solidFill>
                  <a:schemeClr val="accent2"/>
                </a:solidFill>
              </a:rPr>
              <a:t>歲的人都應該使用愛尚它</a:t>
            </a:r>
            <a:r>
              <a:rPr lang="en-US" sz="2800" b="1" baseline="30000" dirty="0">
                <a:solidFill>
                  <a:schemeClr val="accent2"/>
                </a:solidFill>
              </a:rPr>
              <a:t>®</a:t>
            </a:r>
            <a:r>
              <a:rPr lang="zh-TW" altLang="en-US" sz="2800" b="1" dirty="0">
                <a:solidFill>
                  <a:schemeClr val="accent2"/>
                </a:solidFill>
              </a:rPr>
              <a:t>維生素</a:t>
            </a: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zh-TW" altLang="en-US" sz="2800" b="1" dirty="0">
                <a:solidFill>
                  <a:schemeClr val="accent2"/>
                </a:solidFill>
              </a:rPr>
              <a:t>粉末來為自己的飲食加入維生素</a:t>
            </a: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zh-TW" altLang="en-US" sz="2800" b="1" dirty="0">
                <a:solidFill>
                  <a:schemeClr val="accent2"/>
                </a:solidFill>
              </a:rPr>
              <a:t>，因為很少人每天都吃到建議的蔬果份量。而老人、吸菸者、和運動員也可能特別需要補充維生素</a:t>
            </a: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zh-TW" altLang="en-US" sz="2800" b="1" dirty="0">
                <a:solidFill>
                  <a:schemeClr val="accent2"/>
                </a:solidFill>
              </a:rPr>
              <a:t>。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effectLst/>
              </a:rPr>
              <a:t>愛尚它</a:t>
            </a:r>
            <a:r>
              <a:rPr lang="en-US" b="1" baseline="30000" dirty="0">
                <a:effectLst/>
              </a:rPr>
              <a:t>®</a:t>
            </a:r>
            <a:r>
              <a:rPr lang="zh-TW" altLang="en-US" b="1" dirty="0">
                <a:effectLst/>
              </a:rPr>
              <a:t>維生素</a:t>
            </a:r>
            <a:r>
              <a:rPr lang="en-US" b="1" dirty="0">
                <a:effectLst/>
              </a:rPr>
              <a:t>C</a:t>
            </a:r>
            <a:r>
              <a:rPr lang="zh-TW" altLang="en-US" b="1" dirty="0">
                <a:effectLst/>
              </a:rPr>
              <a:t>粉末的常見問題：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zh-TW" altLang="en-US" b="1" dirty="0">
                <a:solidFill>
                  <a:srgbClr val="000000"/>
                </a:solidFill>
              </a:rPr>
              <a:t>有沒有可能攝取過多維生素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zh-TW" altLang="en-US" b="1" dirty="0">
                <a:solidFill>
                  <a:srgbClr val="000000"/>
                </a:solidFill>
              </a:rPr>
              <a:t>？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zh-TW" altLang="en-US" sz="2800" b="1" dirty="0">
                <a:solidFill>
                  <a:schemeClr val="accent2"/>
                </a:solidFill>
              </a:rPr>
              <a:t>維生素</a:t>
            </a:r>
            <a:r>
              <a:rPr lang="en-US" sz="2800" b="1" dirty="0">
                <a:solidFill>
                  <a:schemeClr val="accent2"/>
                </a:solidFill>
              </a:rPr>
              <a:t>C</a:t>
            </a:r>
            <a:r>
              <a:rPr lang="zh-TW" altLang="en-US" sz="2800" b="1" dirty="0">
                <a:solidFill>
                  <a:schemeClr val="accent2"/>
                </a:solidFill>
              </a:rPr>
              <a:t>即使攝取較多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zh-TW" altLang="en-US" sz="2800" b="1" dirty="0">
                <a:solidFill>
                  <a:schemeClr val="accent2"/>
                </a:solidFill>
              </a:rPr>
              <a:t>過多的部分會隨尿液排出。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92028" y="1552144"/>
            <a:ext cx="5486400" cy="10128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400" b="1" dirty="0"/>
              <a:t>愛尚它</a:t>
            </a:r>
            <a:r>
              <a:rPr lang="en-US" sz="4400" b="1" baseline="30000" dirty="0"/>
              <a:t>®</a:t>
            </a:r>
            <a:r>
              <a:rPr lang="zh-TW" altLang="en-US" sz="4400" b="1" dirty="0"/>
              <a:t>維生素</a:t>
            </a:r>
            <a:r>
              <a:rPr lang="en-US" sz="4400" b="1" dirty="0"/>
              <a:t>C</a:t>
            </a:r>
            <a:r>
              <a:rPr lang="zh-TW" altLang="en-US" sz="4400" b="1" dirty="0"/>
              <a:t>粉末</a:t>
            </a:r>
            <a:endParaRPr kumimoji="0" lang="en-U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51572" y="2743200"/>
            <a:ext cx="5326856" cy="338852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産品代碼</a:t>
            </a:r>
            <a:r>
              <a:rPr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	T13072</a:t>
            </a: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容量</a:t>
            </a:r>
            <a:r>
              <a:rPr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300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公克</a:t>
            </a: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份量</a:t>
            </a:r>
            <a:r>
              <a:rPr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45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份</a:t>
            </a: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</a:t>
            </a:r>
            <a:r>
              <a:rPr 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成本價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NT$780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建議零售價</a:t>
            </a:r>
            <a:r>
              <a:rPr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NT$1,090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BV: </a:t>
            </a:r>
            <a:r>
              <a:rPr lang="en-US" altLang="zh-TW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12.00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894358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ange">
      <a:dk1>
        <a:srgbClr val="FFC000"/>
      </a:dk1>
      <a:lt1>
        <a:srgbClr val="FFC000"/>
      </a:lt1>
      <a:dk2>
        <a:srgbClr val="FFFFFF"/>
      </a:dk2>
      <a:lt2>
        <a:srgbClr val="FFFFFF"/>
      </a:lt2>
      <a:accent1>
        <a:srgbClr val="FF9900"/>
      </a:accent1>
      <a:accent2>
        <a:srgbClr val="FC8D32"/>
      </a:accent2>
      <a:accent3>
        <a:srgbClr val="EF7171"/>
      </a:accent3>
      <a:accent4>
        <a:srgbClr val="FF5050"/>
      </a:accent4>
      <a:accent5>
        <a:srgbClr val="FFD3A7"/>
      </a:accent5>
      <a:accent6>
        <a:srgbClr val="FFFF00"/>
      </a:accent6>
      <a:hlink>
        <a:srgbClr val="FF5050"/>
      </a:hlink>
      <a:folHlink>
        <a:srgbClr val="EF717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434</TotalTime>
  <Words>886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Isotonix® Vitamin C</vt:lpstr>
      <vt:lpstr>PowerPoint Presentation</vt:lpstr>
      <vt:lpstr>PowerPoint Presentation</vt:lpstr>
      <vt:lpstr>愛尚它®維生素C粉末有何獨特之處？</vt:lpstr>
      <vt:lpstr>主要成分: </vt:lpstr>
      <vt:lpstr>主要成分: </vt:lpstr>
      <vt:lpstr>愛尚它®維生素C粉末的常見問題：</vt:lpstr>
      <vt:lpstr>愛尚它®維生素C粉末的常見問題：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Isotonix® Vitamin C</dc:title>
  <dc:creator>camilliat</dc:creator>
  <cp:lastModifiedBy>Nancy Fang</cp:lastModifiedBy>
  <cp:revision>38</cp:revision>
  <dcterms:created xsi:type="dcterms:W3CDTF">2013-04-10T13:44:22Z</dcterms:created>
  <dcterms:modified xsi:type="dcterms:W3CDTF">2015-12-31T16:51:33Z</dcterms:modified>
</cp:coreProperties>
</file>